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4"/>
  </p:sldMasterIdLst>
  <p:sldIdLst>
    <p:sldId id="256" r:id="rId5"/>
    <p:sldId id="257" r:id="rId6"/>
    <p:sldId id="260" r:id="rId7"/>
    <p:sldId id="258" r:id="rId8"/>
    <p:sldId id="259"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Μεσαίο στυλ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Μεσαίο στυλ 1 - Έμφαση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FD4443E-F989-4FC4-A0C8-D5A2AF1F390B}" styleName="Σκούρο στυλ 1 - Έμφαση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2" d="100"/>
          <a:sy n="82" d="100"/>
        </p:scale>
        <p:origin x="6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852388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453998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l-GR"/>
              <a:t>Κάντε κλικ για να επεξεργαστείτε τον τίτλο υποδείγματος</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3192919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l-GR"/>
              <a:t>Κάντε κλικ για να επεξεργαστείτε τον τίτλο υποδείγματος</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l-GR"/>
              <a:t>Στυλ κειμένου υποδείγματος</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95417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4188683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4"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3633593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4"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58803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nchorCtr="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02424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24574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633741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66109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2744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8" name="Footer Placeholder 7"/>
          <p:cNvSpPr>
            <a:spLocks noGrp="1"/>
          </p:cNvSpPr>
          <p:nvPr>
            <p:ph type="ftr" sz="quarter" idx="11"/>
          </p:nvPr>
        </p:nvSpPr>
        <p:spPr/>
        <p:txBody>
          <a:bodyPr/>
          <a:lstStyle/>
          <a:p>
            <a:endParaRPr lang="el-GR" dirty="0"/>
          </a:p>
        </p:txBody>
      </p:sp>
      <p:sp>
        <p:nvSpPr>
          <p:cNvPr id="9" name="Slide Number Placeholder 8"/>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95436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7" name="Date Placeholder 2"/>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3"/>
          <p:cNvSpPr>
            <a:spLocks noGrp="1"/>
          </p:cNvSpPr>
          <p:nvPr>
            <p:ph type="ftr" sz="quarter" idx="11"/>
          </p:nvPr>
        </p:nvSpPr>
        <p:spPr/>
        <p:txBody>
          <a:bodyPr/>
          <a:lstStyle/>
          <a:p>
            <a:endParaRPr lang="el-GR" dirty="0"/>
          </a:p>
        </p:txBody>
      </p:sp>
      <p:sp>
        <p:nvSpPr>
          <p:cNvPr id="6" name="Slide Number Placeholder 4"/>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398434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2"/>
          <p:cNvSpPr>
            <a:spLocks noGrp="1"/>
          </p:cNvSpPr>
          <p:nvPr>
            <p:ph type="ftr" sz="quarter" idx="11"/>
          </p:nvPr>
        </p:nvSpPr>
        <p:spPr/>
        <p:txBody>
          <a:bodyPr/>
          <a:lstStyle/>
          <a:p>
            <a:endParaRPr lang="el-GR" dirty="0"/>
          </a:p>
        </p:txBody>
      </p:sp>
      <p:sp>
        <p:nvSpPr>
          <p:cNvPr id="6" name="Slide Number Placeholder 3"/>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67262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7" name="Date Placeholder 4"/>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5" name="Footer Placeholder 5"/>
          <p:cNvSpPr>
            <a:spLocks noGrp="1"/>
          </p:cNvSpPr>
          <p:nvPr>
            <p:ph type="ftr" sz="quarter" idx="11"/>
          </p:nvPr>
        </p:nvSpPr>
        <p:spPr/>
        <p:txBody>
          <a:bodyPr/>
          <a:lstStyle/>
          <a:p>
            <a:endParaRPr lang="el-GR" dirty="0"/>
          </a:p>
        </p:txBody>
      </p:sp>
      <p:sp>
        <p:nvSpPr>
          <p:cNvPr id="6"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1728888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dirty="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88C714C-E960-48EC-B469-DABF7DB54495}" type="datetimeFigureOut">
              <a:rPr lang="el-GR" smtClean="0"/>
              <a:t>5/1/2024</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3EEC8148-D3A7-43BB-9FCF-42E708181CFB}" type="slidenum">
              <a:rPr lang="el-GR" smtClean="0"/>
              <a:t>‹#›</a:t>
            </a:fld>
            <a:endParaRPr lang="el-GR" dirty="0"/>
          </a:p>
        </p:txBody>
      </p:sp>
    </p:spTree>
    <p:extLst>
      <p:ext uri="{BB962C8B-B14F-4D97-AF65-F5344CB8AC3E}">
        <p14:creationId xmlns:p14="http://schemas.microsoft.com/office/powerpoint/2010/main" val="241043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88C714C-E960-48EC-B469-DABF7DB54495}" type="datetimeFigureOut">
              <a:rPr lang="el-GR" smtClean="0"/>
              <a:t>5/1/2024</a:t>
            </a:fld>
            <a:endParaRPr lang="el-GR"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l-GR"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EEC8148-D3A7-43BB-9FCF-42E708181CFB}" type="slidenum">
              <a:rPr lang="el-GR" smtClean="0"/>
              <a:t>‹#›</a:t>
            </a:fld>
            <a:endParaRPr lang="el-GR" dirty="0"/>
          </a:p>
        </p:txBody>
      </p:sp>
    </p:spTree>
    <p:extLst>
      <p:ext uri="{BB962C8B-B14F-4D97-AF65-F5344CB8AC3E}">
        <p14:creationId xmlns:p14="http://schemas.microsoft.com/office/powerpoint/2010/main" val="568684070"/>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D7AF83A-AA23-F8BC-BE87-517D3565C737}"/>
              </a:ext>
            </a:extLst>
          </p:cNvPr>
          <p:cNvSpPr>
            <a:spLocks noGrp="1"/>
          </p:cNvSpPr>
          <p:nvPr>
            <p:ph type="ctrTitle"/>
          </p:nvPr>
        </p:nvSpPr>
        <p:spPr>
          <a:xfrm>
            <a:off x="1154955" y="513080"/>
            <a:ext cx="8825658" cy="3329581"/>
          </a:xfrm>
        </p:spPr>
        <p:txBody>
          <a:bodyPr>
            <a:normAutofit/>
          </a:bodyPr>
          <a:lstStyle/>
          <a:p>
            <a:pPr algn="ctr"/>
            <a:r>
              <a:rPr lang="el-GR" sz="4800" dirty="0">
                <a:latin typeface="Times New Roman" panose="02020603050405020304" pitchFamily="18" charset="0"/>
                <a:cs typeface="Times New Roman" panose="02020603050405020304" pitchFamily="18" charset="0"/>
              </a:rPr>
              <a:t>Μαθηματικά Προβλήματα για την Πετρελαϊκή Ρύπανση στο Θαλάσσιο Χώρο</a:t>
            </a:r>
          </a:p>
        </p:txBody>
      </p:sp>
      <p:sp>
        <p:nvSpPr>
          <p:cNvPr id="3" name="Υπότιτλος 2">
            <a:extLst>
              <a:ext uri="{FF2B5EF4-FFF2-40B4-BE49-F238E27FC236}">
                <a16:creationId xmlns:a16="http://schemas.microsoft.com/office/drawing/2014/main" id="{262007CE-D179-715C-3412-0B4A374F673C}"/>
              </a:ext>
            </a:extLst>
          </p:cNvPr>
          <p:cNvSpPr>
            <a:spLocks noGrp="1"/>
          </p:cNvSpPr>
          <p:nvPr>
            <p:ph type="subTitle" idx="1"/>
          </p:nvPr>
        </p:nvSpPr>
        <p:spPr>
          <a:xfrm>
            <a:off x="646955" y="5234580"/>
            <a:ext cx="10264885" cy="1237340"/>
          </a:xfrm>
        </p:spPr>
        <p:txBody>
          <a:bodyPr>
            <a:normAutofit/>
          </a:bodyPr>
          <a:lstStyle/>
          <a:p>
            <a:r>
              <a:rPr lang="el-GR" dirty="0">
                <a:solidFill>
                  <a:schemeClr val="tx1"/>
                </a:solidFill>
                <a:latin typeface="Times New Roman" panose="02020603050405020304" pitchFamily="18" charset="0"/>
                <a:cs typeface="Times New Roman" panose="02020603050405020304" pitchFamily="18" charset="0"/>
              </a:rPr>
              <a:t>ΣκεπετΑρη ΑνδριανΗ          ΣΠΥΡΟΛΛΑΡΙ ΗΛΙΑΝΑ       ΚΑΒΑΛΛΑΡΗΣ ΠΑΝΑΓΙΩΤΗΣ</a:t>
            </a:r>
          </a:p>
          <a:p>
            <a:r>
              <a:rPr lang="el-GR" dirty="0">
                <a:solidFill>
                  <a:schemeClr val="tx1"/>
                </a:solidFill>
                <a:latin typeface="Times New Roman" panose="02020603050405020304" pitchFamily="18" charset="0"/>
                <a:cs typeface="Times New Roman" panose="02020603050405020304" pitchFamily="18" charset="0"/>
              </a:rPr>
              <a:t>Α.Μ.: 1112201900364                  Α.Μ.:1112201900314              Α.Μ.:1112202000069</a:t>
            </a:r>
          </a:p>
        </p:txBody>
      </p:sp>
    </p:spTree>
    <p:extLst>
      <p:ext uri="{BB962C8B-B14F-4D97-AF65-F5344CB8AC3E}">
        <p14:creationId xmlns:p14="http://schemas.microsoft.com/office/powerpoint/2010/main" val="104374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38" name="Freeform: Shape 28">
            <a:extLst>
              <a:ext uri="{FF2B5EF4-FFF2-40B4-BE49-F238E27FC236}">
                <a16:creationId xmlns:a16="http://schemas.microsoft.com/office/drawing/2014/main" id="{F0A84B79-42A7-4AD9-A72A-3A35801478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solidFill>
            <a:srgbClr val="FFFFFF"/>
          </a:solidFill>
          <a:ln>
            <a:noFill/>
          </a:ln>
        </p:spPr>
        <p:txBody>
          <a:bodyPr/>
          <a:lstStyle/>
          <a:p>
            <a:endParaRPr lang="el-GR"/>
          </a:p>
        </p:txBody>
      </p:sp>
      <p:sp>
        <p:nvSpPr>
          <p:cNvPr id="31" name="Freeform 7">
            <a:extLst>
              <a:ext uri="{FF2B5EF4-FFF2-40B4-BE49-F238E27FC236}">
                <a16:creationId xmlns:a16="http://schemas.microsoft.com/office/drawing/2014/main" id="{05D1028C-0ECA-4950-9153-E1DB1EF547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dirty="0">
              <a:solidFill>
                <a:schemeClr val="tx1"/>
              </a:solidFill>
            </a:endParaRPr>
          </a:p>
        </p:txBody>
      </p:sp>
      <p:sp>
        <p:nvSpPr>
          <p:cNvPr id="3" name="Θέση περιεχομένου 2">
            <a:extLst>
              <a:ext uri="{FF2B5EF4-FFF2-40B4-BE49-F238E27FC236}">
                <a16:creationId xmlns:a16="http://schemas.microsoft.com/office/drawing/2014/main" id="{683FAE48-9B08-B3B5-647B-D2B5B0E8044F}"/>
              </a:ext>
            </a:extLst>
          </p:cNvPr>
          <p:cNvSpPr>
            <a:spLocks noGrp="1"/>
          </p:cNvSpPr>
          <p:nvPr>
            <p:ph idx="1"/>
          </p:nvPr>
        </p:nvSpPr>
        <p:spPr>
          <a:xfrm>
            <a:off x="390617" y="2459115"/>
            <a:ext cx="5367331" cy="3743555"/>
          </a:xfrm>
        </p:spPr>
        <p:txBody>
          <a:bodyPr>
            <a:normAutofit/>
          </a:bodyPr>
          <a:lstStyle/>
          <a:p>
            <a:pPr marL="0" indent="0">
              <a:lnSpc>
                <a:spcPct val="90000"/>
              </a:lnSpc>
              <a:buNone/>
            </a:pPr>
            <a:r>
              <a:rPr lang="el-GR" sz="1600" u="sng" dirty="0">
                <a:solidFill>
                  <a:schemeClr val="bg1"/>
                </a:solidFill>
                <a:latin typeface="Times New Roman" panose="02020603050405020304" pitchFamily="18" charset="0"/>
                <a:cs typeface="Times New Roman" panose="02020603050405020304" pitchFamily="18" charset="0"/>
              </a:rPr>
              <a:t>Η εργασία αποτελείται από τρεις ερωτήσεις:</a:t>
            </a:r>
          </a:p>
          <a:p>
            <a:pPr algn="just">
              <a:lnSpc>
                <a:spcPct val="90000"/>
              </a:lnSpc>
              <a:buFont typeface="+mj-lt"/>
              <a:buAutoNum type="arabicPeriod"/>
            </a:pPr>
            <a:r>
              <a:rPr lang="el-GR" sz="16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Μελετώντας τις γραφικές «πίτες», υπολογίστε το μέσο ποσοστό των </a:t>
            </a:r>
            <a:r>
              <a:rPr lang="el-GR" sz="1600" kern="1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α</a:t>
            </a:r>
            <a:r>
              <a:rPr lang="el-GR" sz="16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θροισμάτων της κατανομής των αιτιών πετρελαιοκηλίδας από 0 έως και μεγαλύτερης των 700 τόνων και τι παρατηρείτε;</a:t>
            </a:r>
            <a:endParaRPr lang="el-GR" sz="16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90000"/>
              </a:lnSpc>
              <a:buFont typeface="Arial" panose="020B0604020202020204" pitchFamily="34" charset="0"/>
              <a:buChar char="•"/>
            </a:pPr>
            <a:endParaRPr lang="el-GR" sz="1600" u="sng" dirty="0">
              <a:solidFill>
                <a:schemeClr val="bg1"/>
              </a:solidFill>
              <a:latin typeface="Times New Roman" panose="02020603050405020304" pitchFamily="18" charset="0"/>
              <a:cs typeface="Times New Roman" panose="02020603050405020304" pitchFamily="18" charset="0"/>
            </a:endParaRPr>
          </a:p>
          <a:p>
            <a:pPr algn="just">
              <a:lnSpc>
                <a:spcPct val="90000"/>
              </a:lnSpc>
              <a:buFont typeface="Wingdings" panose="05000000000000000000" pitchFamily="2" charset="2"/>
              <a:buChar char="Ø"/>
            </a:pPr>
            <a:r>
              <a:rPr lang="el-GR" sz="1600" dirty="0">
                <a:solidFill>
                  <a:schemeClr val="bg1"/>
                </a:solidFill>
                <a:latin typeface="Times New Roman" panose="02020603050405020304" pitchFamily="18" charset="0"/>
                <a:cs typeface="Times New Roman" panose="02020603050405020304" pitchFamily="18" charset="0"/>
              </a:rPr>
              <a:t>Το πρώτο ερώτημα αναφέρεται στην μελέτη τριών γραφικών παραστάσεων, οι οποίες παρουσιάζουν τις κατανομές των αιτιών πετρελαιοκηλίδας για τόνους &lt;7, 7-700 τόνους και για τιμές μεγαλύτερες από 700 τόνους. Σε αυτό το ερώτημα οι μαθητές πρέπει να υπολογίσουν την κάθε αιτία, ανεξάρτητα του βάρους, και να κατατάξουν με κατά φθίνουσα σειρά τις τιμές των αιτιών πετρελαιοκηλίδας.            </a:t>
            </a:r>
          </a:p>
          <a:p>
            <a:pPr>
              <a:lnSpc>
                <a:spcPct val="90000"/>
              </a:lnSpc>
              <a:buFont typeface="Wingdings" panose="05000000000000000000" pitchFamily="2" charset="2"/>
              <a:buChar char="Ø"/>
            </a:pPr>
            <a:endParaRPr lang="el-GR" sz="1400" dirty="0">
              <a:solidFill>
                <a:schemeClr val="bg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el-GR" sz="1400" dirty="0">
              <a:solidFill>
                <a:schemeClr val="bg1"/>
              </a:solidFill>
              <a:latin typeface="Times New Roman" panose="02020603050405020304" pitchFamily="18" charset="0"/>
              <a:cs typeface="Times New Roman" panose="02020603050405020304" pitchFamily="18" charset="0"/>
            </a:endParaRPr>
          </a:p>
        </p:txBody>
      </p:sp>
      <p:pic>
        <p:nvPicPr>
          <p:cNvPr id="8" name="Εικόνα 7">
            <a:extLst>
              <a:ext uri="{FF2B5EF4-FFF2-40B4-BE49-F238E27FC236}">
                <a16:creationId xmlns:a16="http://schemas.microsoft.com/office/drawing/2014/main" id="{D8A776CB-5DDF-F545-F970-BBC64E3D622B}"/>
              </a:ext>
            </a:extLst>
          </p:cNvPr>
          <p:cNvPicPr>
            <a:picLocks noChangeAspect="1"/>
          </p:cNvPicPr>
          <p:nvPr/>
        </p:nvPicPr>
        <p:blipFill rotWithShape="1">
          <a:blip r:embed="rId3"/>
          <a:srcRect t="1079" r="2" b="1615"/>
          <a:stretch/>
        </p:blipFill>
        <p:spPr>
          <a:xfrm>
            <a:off x="6028677" y="4837202"/>
            <a:ext cx="2823784" cy="1660877"/>
          </a:xfrm>
          <a:prstGeom prst="rect">
            <a:avLst/>
          </a:prstGeom>
          <a:effectLst/>
        </p:spPr>
      </p:pic>
      <p:pic>
        <p:nvPicPr>
          <p:cNvPr id="7" name="Εικόνα 6">
            <a:extLst>
              <a:ext uri="{FF2B5EF4-FFF2-40B4-BE49-F238E27FC236}">
                <a16:creationId xmlns:a16="http://schemas.microsoft.com/office/drawing/2014/main" id="{309662D6-B51B-ED53-685C-736C226AD2AD}"/>
              </a:ext>
            </a:extLst>
          </p:cNvPr>
          <p:cNvPicPr>
            <a:picLocks noChangeAspect="1"/>
          </p:cNvPicPr>
          <p:nvPr/>
        </p:nvPicPr>
        <p:blipFill rotWithShape="1">
          <a:blip r:embed="rId4"/>
          <a:srcRect t="358" r="-1" b="-1"/>
          <a:stretch/>
        </p:blipFill>
        <p:spPr>
          <a:xfrm>
            <a:off x="9053728" y="3346295"/>
            <a:ext cx="2823784" cy="1774345"/>
          </a:xfrm>
          <a:prstGeom prst="rect">
            <a:avLst/>
          </a:prstGeom>
          <a:effectLst/>
        </p:spPr>
      </p:pic>
      <p:pic>
        <p:nvPicPr>
          <p:cNvPr id="12" name="Εικόνα 11">
            <a:extLst>
              <a:ext uri="{FF2B5EF4-FFF2-40B4-BE49-F238E27FC236}">
                <a16:creationId xmlns:a16="http://schemas.microsoft.com/office/drawing/2014/main" id="{D85EF0F0-9C2F-5F6B-C224-A77475CDA71D}"/>
              </a:ext>
            </a:extLst>
          </p:cNvPr>
          <p:cNvPicPr>
            <a:picLocks noChangeAspect="1"/>
          </p:cNvPicPr>
          <p:nvPr/>
        </p:nvPicPr>
        <p:blipFill>
          <a:blip r:embed="rId5"/>
          <a:stretch>
            <a:fillRect/>
          </a:stretch>
        </p:blipFill>
        <p:spPr>
          <a:xfrm>
            <a:off x="6028677" y="2670067"/>
            <a:ext cx="2823784" cy="1639966"/>
          </a:xfrm>
          <a:prstGeom prst="rect">
            <a:avLst/>
          </a:prstGeom>
        </p:spPr>
      </p:pic>
      <p:sp>
        <p:nvSpPr>
          <p:cNvPr id="14" name="TextBox 13">
            <a:extLst>
              <a:ext uri="{FF2B5EF4-FFF2-40B4-BE49-F238E27FC236}">
                <a16:creationId xmlns:a16="http://schemas.microsoft.com/office/drawing/2014/main" id="{77440BE9-DF8F-A45C-1368-BA86B40E8AD7}"/>
              </a:ext>
            </a:extLst>
          </p:cNvPr>
          <p:cNvSpPr txBox="1"/>
          <p:nvPr/>
        </p:nvSpPr>
        <p:spPr>
          <a:xfrm>
            <a:off x="6976975" y="4050841"/>
            <a:ext cx="147320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0-7 τόνοι</a:t>
            </a:r>
          </a:p>
        </p:txBody>
      </p:sp>
      <p:sp>
        <p:nvSpPr>
          <p:cNvPr id="16" name="TextBox 15">
            <a:extLst>
              <a:ext uri="{FF2B5EF4-FFF2-40B4-BE49-F238E27FC236}">
                <a16:creationId xmlns:a16="http://schemas.microsoft.com/office/drawing/2014/main" id="{A0198E29-ABFA-5B29-79FD-33969DB96C19}"/>
              </a:ext>
            </a:extLst>
          </p:cNvPr>
          <p:cNvSpPr txBox="1"/>
          <p:nvPr/>
        </p:nvSpPr>
        <p:spPr>
          <a:xfrm>
            <a:off x="10907151" y="3652851"/>
            <a:ext cx="144272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7-700 τόνοι</a:t>
            </a:r>
          </a:p>
        </p:txBody>
      </p:sp>
      <p:sp>
        <p:nvSpPr>
          <p:cNvPr id="17" name="TextBox 16">
            <a:extLst>
              <a:ext uri="{FF2B5EF4-FFF2-40B4-BE49-F238E27FC236}">
                <a16:creationId xmlns:a16="http://schemas.microsoft.com/office/drawing/2014/main" id="{889B2807-D549-CFCB-0D64-F2A7BA69ED28}"/>
              </a:ext>
            </a:extLst>
          </p:cNvPr>
          <p:cNvSpPr txBox="1"/>
          <p:nvPr/>
        </p:nvSpPr>
        <p:spPr>
          <a:xfrm>
            <a:off x="7945120" y="5872996"/>
            <a:ext cx="1330960" cy="307777"/>
          </a:xfrm>
          <a:prstGeom prst="rect">
            <a:avLst/>
          </a:prstGeom>
          <a:noFill/>
        </p:spPr>
        <p:txBody>
          <a:bodyPr wrap="square" rtlCol="0">
            <a:spAutoFit/>
          </a:bodyPr>
          <a:lstStyle/>
          <a:p>
            <a:r>
              <a:rPr lang="el-GR" sz="1400" dirty="0">
                <a:solidFill>
                  <a:schemeClr val="bg1"/>
                </a:solidFill>
                <a:latin typeface="Times New Roman" panose="02020603050405020304" pitchFamily="18" charset="0"/>
                <a:cs typeface="Times New Roman" panose="02020603050405020304" pitchFamily="18" charset="0"/>
              </a:rPr>
              <a:t>&gt;700 τόνοι</a:t>
            </a:r>
          </a:p>
        </p:txBody>
      </p:sp>
    </p:spTree>
    <p:extLst>
      <p:ext uri="{BB962C8B-B14F-4D97-AF65-F5344CB8AC3E}">
        <p14:creationId xmlns:p14="http://schemas.microsoft.com/office/powerpoint/2010/main" val="3212322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AAD3FD-83A5-4B89-9F8F-01B887086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dirty="0"/>
          </a:p>
        </p:txBody>
      </p:sp>
      <p:sp>
        <p:nvSpPr>
          <p:cNvPr id="11" name="Freeform 31">
            <a:extLst>
              <a:ext uri="{FF2B5EF4-FFF2-40B4-BE49-F238E27FC236}">
                <a16:creationId xmlns:a16="http://schemas.microsoft.com/office/drawing/2014/main" id="{61752F1D-FC0F-4103-9584-630E643CCD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dirty="0"/>
          </a:p>
        </p:txBody>
      </p:sp>
      <p:sp useBgFill="1">
        <p:nvSpPr>
          <p:cNvPr id="13" name="Freeform: Shape 12">
            <a:extLst>
              <a:ext uri="{FF2B5EF4-FFF2-40B4-BE49-F238E27FC236}">
                <a16:creationId xmlns:a16="http://schemas.microsoft.com/office/drawing/2014/main" id="{70151CB7-E7DE-4917-B831-01DF9CE01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6772 h 6985200"/>
              <a:gd name="connsiteX6" fmla="*/ 1 w 6858001"/>
              <a:gd name="connsiteY6" fmla="*/ 886772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6772"/>
                </a:lnTo>
                <a:lnTo>
                  <a:pt x="1" y="886772"/>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txBody>
          <a:bodyPr/>
          <a:lstStyle/>
          <a:p>
            <a:endParaRPr lang="el-GR"/>
          </a:p>
        </p:txBody>
      </p:sp>
      <p:pic>
        <p:nvPicPr>
          <p:cNvPr id="4" name="Εικόνα 3">
            <a:extLst>
              <a:ext uri="{FF2B5EF4-FFF2-40B4-BE49-F238E27FC236}">
                <a16:creationId xmlns:a16="http://schemas.microsoft.com/office/drawing/2014/main" id="{6AC4067B-423F-D06A-C375-B8CC31C75EA3}"/>
              </a:ext>
            </a:extLst>
          </p:cNvPr>
          <p:cNvPicPr>
            <a:picLocks noChangeAspect="1"/>
          </p:cNvPicPr>
          <p:nvPr/>
        </p:nvPicPr>
        <p:blipFill>
          <a:blip r:embed="rId2"/>
          <a:stretch>
            <a:fillRect/>
          </a:stretch>
        </p:blipFill>
        <p:spPr>
          <a:xfrm>
            <a:off x="5766691" y="1960444"/>
            <a:ext cx="5979454" cy="3243854"/>
          </a:xfrm>
          <a:prstGeom prst="rect">
            <a:avLst/>
          </a:prstGeom>
          <a:effectLst/>
        </p:spPr>
      </p:pic>
      <p:sp>
        <p:nvSpPr>
          <p:cNvPr id="15" name="Rectangle 14">
            <a:extLst>
              <a:ext uri="{FF2B5EF4-FFF2-40B4-BE49-F238E27FC236}">
                <a16:creationId xmlns:a16="http://schemas.microsoft.com/office/drawing/2014/main" id="{A92A1116-1C84-41DF-B803-1F7B0883EC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l-GR"/>
          </a:p>
        </p:txBody>
      </p:sp>
      <p:sp>
        <p:nvSpPr>
          <p:cNvPr id="3" name="Θέση περιεχομένου 2">
            <a:extLst>
              <a:ext uri="{FF2B5EF4-FFF2-40B4-BE49-F238E27FC236}">
                <a16:creationId xmlns:a16="http://schemas.microsoft.com/office/drawing/2014/main" id="{3CF4D117-EA99-F449-0DCE-B69753B87FB4}"/>
              </a:ext>
            </a:extLst>
          </p:cNvPr>
          <p:cNvSpPr>
            <a:spLocks noGrp="1"/>
          </p:cNvSpPr>
          <p:nvPr>
            <p:ph idx="1"/>
          </p:nvPr>
        </p:nvSpPr>
        <p:spPr>
          <a:xfrm>
            <a:off x="445855" y="1960444"/>
            <a:ext cx="4761364" cy="3785419"/>
          </a:xfrm>
        </p:spPr>
        <p:txBody>
          <a:bodyPr>
            <a:normAutofit fontScale="92500"/>
          </a:bodyPr>
          <a:lstStyle/>
          <a:p>
            <a:pPr marL="457200" indent="-457200" algn="just">
              <a:lnSpc>
                <a:spcPct val="90000"/>
              </a:lnSpc>
              <a:buFont typeface="+mj-lt"/>
              <a:buAutoNum type="arabicPeriod" startAt="2"/>
            </a:pPr>
            <a:r>
              <a:rPr lang="el-GR" sz="1700" dirty="0">
                <a:solidFill>
                  <a:srgbClr val="EBEBEB"/>
                </a:solidFill>
                <a:effectLst/>
                <a:latin typeface="Times New Roman" panose="02020603050405020304" pitchFamily="18" charset="0"/>
                <a:ea typeface="Times New Roman" panose="02020603050405020304" pitchFamily="18" charset="0"/>
              </a:rPr>
              <a:t>Μελετώντας την παρακάτω γραφίδα, ποια χρονιά έχουμε μεγάλο αριθμό πετρελαιοκηλίδων και πότε μικρό. Τι συμβαίνει κάθε 10 χρόνια;</a:t>
            </a:r>
          </a:p>
          <a:p>
            <a:pPr marL="0" indent="0" algn="just">
              <a:lnSpc>
                <a:spcPct val="90000"/>
              </a:lnSpc>
              <a:buNone/>
            </a:pPr>
            <a:endParaRPr lang="el-GR" sz="1700" dirty="0">
              <a:solidFill>
                <a:srgbClr val="EBEBEB"/>
              </a:solidFill>
              <a:latin typeface="Times New Roman" panose="02020603050405020304" pitchFamily="18" charset="0"/>
              <a:cs typeface="Times New Roman" panose="02020603050405020304" pitchFamily="18" charset="0"/>
            </a:endParaRPr>
          </a:p>
          <a:p>
            <a:pPr algn="just">
              <a:lnSpc>
                <a:spcPct val="90000"/>
              </a:lnSpc>
            </a:pPr>
            <a:r>
              <a:rPr lang="el-GR" sz="1700" dirty="0">
                <a:solidFill>
                  <a:srgbClr val="EBEBEB"/>
                </a:solidFill>
                <a:latin typeface="Times New Roman" panose="02020603050405020304" pitchFamily="18" charset="0"/>
                <a:cs typeface="Times New Roman" panose="02020603050405020304" pitchFamily="18" charset="0"/>
              </a:rPr>
              <a:t>Το δεύτερο ερώτημα αναφέρεται στη μελέτη μιας γραφικής παράστασης, η οποία παρουσιάζει τον αριθμό πετρελαιοκηλίδων ανά χρόνο. Οι μαθητές καλούνται να βρουν σε ποια χρονική στιγμή η γραφική παράσταση παρουσιάζει μεγαλύτερο αριθμό και πότε μικρότερο. Η γραφική παράσταση παρουσιάζει 3 περιπτώσεις ελάττωσης, όπου οι μαθητές θα πρέπει να βρουν το αντίστοιχο ποσοστό ελάττωσης και για τις 3 περιπτώσεις και αφού βρουν τα ποσοστά ελάττωσης, να τα κατατάξουν σε φθίνουσα σειρά.</a:t>
            </a:r>
          </a:p>
          <a:p>
            <a:pPr>
              <a:lnSpc>
                <a:spcPct val="90000"/>
              </a:lnSpc>
            </a:pPr>
            <a:endParaRPr lang="el-GR" sz="1400" dirty="0">
              <a:solidFill>
                <a:srgbClr val="EBEBEB"/>
              </a:solidFill>
            </a:endParaRPr>
          </a:p>
        </p:txBody>
      </p:sp>
    </p:spTree>
    <p:extLst>
      <p:ext uri="{BB962C8B-B14F-4D97-AF65-F5344CB8AC3E}">
        <p14:creationId xmlns:p14="http://schemas.microsoft.com/office/powerpoint/2010/main" val="238674762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A0415D-9D57-3322-26AE-19BAED0AD62A}"/>
              </a:ext>
            </a:extLst>
          </p:cNvPr>
          <p:cNvSpPr>
            <a:spLocks noGrp="1"/>
          </p:cNvSpPr>
          <p:nvPr>
            <p:ph type="title"/>
          </p:nvPr>
        </p:nvSpPr>
        <p:spPr/>
        <p:txBody>
          <a:bodyPr/>
          <a:lstStyle/>
          <a:p>
            <a:r>
              <a:rPr lang="el-GR" dirty="0"/>
              <a:t> </a:t>
            </a:r>
          </a:p>
        </p:txBody>
      </p:sp>
      <mc:AlternateContent xmlns:mc="http://schemas.openxmlformats.org/markup-compatibility/2006" xmlns:a14="http://schemas.microsoft.com/office/drawing/2010/main">
        <mc:Choice Requires="a14">
          <p:sp>
            <p:nvSpPr>
              <p:cNvPr id="3" name="Θέση περιεχομένου 2">
                <a:extLst>
                  <a:ext uri="{FF2B5EF4-FFF2-40B4-BE49-F238E27FC236}">
                    <a16:creationId xmlns:a16="http://schemas.microsoft.com/office/drawing/2014/main" id="{801831D7-0103-056D-1449-18D9CDAD1EDE}"/>
                  </a:ext>
                </a:extLst>
              </p:cNvPr>
              <p:cNvSpPr>
                <a:spLocks noGrp="1"/>
              </p:cNvSpPr>
              <p:nvPr>
                <p:ph idx="1"/>
              </p:nvPr>
            </p:nvSpPr>
            <p:spPr>
              <a:xfrm>
                <a:off x="966513" y="452718"/>
                <a:ext cx="9404723" cy="6090695"/>
              </a:xfrm>
            </p:spPr>
            <p:txBody>
              <a:bodyPr>
                <a:normAutofit/>
              </a:bodyPr>
              <a:lstStyle/>
              <a:p>
                <a:pPr algn="just">
                  <a:buFont typeface="+mj-lt"/>
                  <a:buAutoNum type="arabicPeriod" startAt="3"/>
                </a:pPr>
                <a:r>
                  <a:rPr lang="el-GR" sz="1800" dirty="0">
                    <a:effectLst/>
                    <a:latin typeface="Times New Roman" panose="02020603050405020304" pitchFamily="18" charset="0"/>
                    <a:ea typeface="Times New Roman" panose="02020603050405020304" pitchFamily="18" charset="0"/>
                    <a:cs typeface="Times New Roman" panose="02020603050405020304" pitchFamily="18" charset="0"/>
                  </a:rPr>
                  <a:t>Βρείτε το μέσο κόστος απορρύπανσης ανά μονάδα τόνου πετρελαιοειδούς.</a:t>
                </a:r>
                <a:endPar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endParaRPr>
              </a:p>
              <a:p>
                <a:pPr marL="0" lvl="0" indent="0" algn="just">
                  <a:buNone/>
                </a:pP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Δίνεται</a:t>
                </a:r>
                <a:r>
                  <a:rPr kumimoji="0" lang="el-GR" sz="1800" b="0" i="0" u="none" strike="noStrike" kern="1200" cap="none" spc="0" normalizeH="0" noProof="0" dirty="0">
                    <a:ln>
                      <a:noFill/>
                    </a:ln>
                    <a:solidFill>
                      <a:prstClr val="white"/>
                    </a:solidFill>
                    <a:effectLst/>
                    <a:uLnTx/>
                    <a:uFillTx/>
                    <a:latin typeface="Times New Roman" panose="02020603050405020304" pitchFamily="18" charset="0"/>
                    <a:cs typeface="Times New Roman" panose="02020603050405020304" pitchFamily="18" charset="0"/>
                  </a:rPr>
                  <a:t> ο</a:t>
                </a: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 τύπος του Μ.Κ.Α.: </a:t>
                </a:r>
                <a14:m>
                  <m:oMath xmlns:m="http://schemas.openxmlformats.org/officeDocument/2006/math">
                    <m:r>
                      <a:rPr lang="el-GR" sz="1800" b="1" i="1" kern="0" smtClea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𝑪</m:t>
                    </m:r>
                    <m:r>
                      <a:rPr lang="el-GR" sz="1800" b="1" i="1" kern="0" smtClea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𝒄</m:t>
                        </m:r>
                      </m:e>
                      <m:sub>
                        <m:sSup>
                          <m:sSup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𝒈</m:t>
                            </m:r>
                          </m:e>
                          <m:sup>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up>
                        </m:sSup>
                      </m:sub>
                    </m:sSub>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𝑻</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𝑺</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𝒍</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𝑳</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𝑶</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𝜧</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l-GR"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𝑹</m:t>
                        </m:r>
                      </m:e>
                      <m:sub>
                        <m:r>
                          <a:rPr lang="el-GR" sz="1800" b="1" i="1" kern="0">
                            <a:solidFill>
                              <a:schemeClr val="accent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cs typeface="Times New Roman" panose="02020603050405020304" pitchFamily="18" charset="0"/>
                          </a:rPr>
                          <m:t>𝒊</m:t>
                        </m:r>
                      </m:sub>
                    </m:sSub>
                  </m:oMath>
                </a14:m>
                <a:r>
                  <a:rPr lang="el-GR" sz="18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a:t>
                </a:r>
                <a:r>
                  <a:rPr lang="el-GR" sz="1800" dirty="0">
                    <a:latin typeface="Times New Roman" panose="02020603050405020304" pitchFamily="18" charset="0"/>
                    <a:cs typeface="Times New Roman" panose="02020603050405020304" pitchFamily="18" charset="0"/>
                  </a:rPr>
                  <a:t>,όπου :</a:t>
                </a:r>
              </a:p>
              <a:p>
                <a:pPr marL="0" indent="0" algn="just">
                  <a:buNone/>
                </a:pPr>
                <a:r>
                  <a:rPr lang="en-US" sz="1800" b="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C</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 : κόστος απορρύπανσης ανά μονάδα τόνου διαρρέοντος πετρελαίου για το σενάριο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i </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ton</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𝐂</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𝐠</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κόστος απορρύπανσης ανά μονάδα τόνου διαρρέοντος πετρελαίου για τον ελληνικό θαλάσσιο χώρο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ton</a:t>
                </a:r>
                <a:r>
                  <a:rPr lang="el-GR" sz="1800" dirty="0">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𝐓</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είδους πετρελαιοειδούς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𝐒</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ποσότητας διαρρέοντος πετρελαίου</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𝐋</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i="1">
                        <a:latin typeface="Cambria Math" panose="02040503050406030204" pitchFamily="18" charset="0"/>
                        <a:ea typeface="Times New Roman" panose="02020603050405020304" pitchFamily="18" charset="0"/>
                      </a:rPr>
                      <m:t>:</m:t>
                    </m:r>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γεωγραφικής τοποθεσίας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𝐥</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είδους της τοποθεσίας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𝐎</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μήκους της προσβληθείσας ακτής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𝚳</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της μεθόδου απορρύπανσης</a:t>
                </a:r>
              </a:p>
              <a:p>
                <a:pPr marL="0" lvl="0" indent="0" algn="just">
                  <a:buNone/>
                </a:pPr>
                <a14:m>
                  <m:oMath xmlns:m="http://schemas.openxmlformats.org/officeDocument/2006/math">
                    <m:sSub>
                      <m:sSubPr>
                        <m:ctrlPr>
                          <a:rPr lang="el-GR" sz="1800" b="1" i="1" smtClean="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𝐑</m:t>
                        </m:r>
                      </m:e>
                      <m:sub>
                        <m:r>
                          <a:rPr lang="el-GR" sz="1800" b="1" i="0">
                            <a:solidFill>
                              <a:srgbClr val="C00000"/>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a:latin typeface="Cambria Math" panose="02040503050406030204" pitchFamily="18" charset="0"/>
                        <a:ea typeface="Times New Roman" panose="02020603050405020304" pitchFamily="18" charset="0"/>
                      </a:rPr>
                      <m:t>:</m:t>
                    </m:r>
                  </m:oMath>
                </a14:m>
                <a:r>
                  <a:rPr lang="el-GR" sz="1800" dirty="0">
                    <a:latin typeface="Times New Roman" panose="02020603050405020304" pitchFamily="18" charset="0"/>
                    <a:ea typeface="Times New Roman" panose="02020603050405020304" pitchFamily="18" charset="0"/>
                    <a:cs typeface="Times New Roman" panose="02020603050405020304" pitchFamily="18" charset="0"/>
                  </a:rPr>
                  <a:t> συντελεστής βαρύτητας του χρόνου αντίδρασης</a:t>
                </a:r>
              </a:p>
              <a:p>
                <a:pPr algn="just">
                  <a:buFont typeface="Wingdings" panose="05000000000000000000" pitchFamily="2" charset="2"/>
                  <a:buChar char="Ø"/>
                </a:pPr>
                <a:r>
                  <a:rPr kumimoji="0" lang="el-GR" sz="1800" b="0" i="0" u="none" strike="noStrike" kern="1200" cap="none" spc="0" normalizeH="0" baseline="0" noProof="0" dirty="0">
                    <a:ln>
                      <a:noFill/>
                    </a:ln>
                    <a:solidFill>
                      <a:prstClr val="white"/>
                    </a:solidFill>
                    <a:effectLst/>
                    <a:uLnTx/>
                    <a:uFillTx/>
                    <a:latin typeface="Times New Roman" panose="02020603050405020304" pitchFamily="18" charset="0"/>
                    <a:cs typeface="Times New Roman" panose="02020603050405020304" pitchFamily="18" charset="0"/>
                  </a:rPr>
                  <a:t>Το τρίτο ερώτημα αναφέρεται στον υπολογισμό του Μέσου Κόστους Απορρύπανσης (Μ.Κ.Α.). </a:t>
                </a:r>
                <a:r>
                  <a:rPr lang="el-GR" sz="1800" dirty="0">
                    <a:latin typeface="Times New Roman" panose="02020603050405020304" pitchFamily="18" charset="0"/>
                    <a:cs typeface="Times New Roman" panose="02020603050405020304" pitchFamily="18" charset="0"/>
                  </a:rPr>
                  <a:t>Δίνοντας τους πίνακες στους μαθητές και κάνοντας κατάλληλες πράξεις, θα πρέπει να βρουν τους αντίστοιχους συντελεστές βαρύτητας και αργότερα χρησιμοποιώντας τον τύπο (1) του Μ.Κ.Α., μπορούν να συγκρίνουν ποιο θα είναι το μεγαλύτερο κόστος.</a:t>
                </a:r>
                <a:endParaRPr lang="el-GR"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l-GR" sz="1600" dirty="0"/>
              </a:p>
            </p:txBody>
          </p:sp>
        </mc:Choice>
        <mc:Fallback xmlns="">
          <p:sp>
            <p:nvSpPr>
              <p:cNvPr id="3" name="Θέση περιεχομένου 2">
                <a:extLst>
                  <a:ext uri="{FF2B5EF4-FFF2-40B4-BE49-F238E27FC236}">
                    <a16:creationId xmlns:a16="http://schemas.microsoft.com/office/drawing/2014/main" id="{801831D7-0103-056D-1449-18D9CDAD1EDE}"/>
                  </a:ext>
                </a:extLst>
              </p:cNvPr>
              <p:cNvSpPr>
                <a:spLocks noGrp="1" noRot="1" noChangeAspect="1" noMove="1" noResize="1" noEditPoints="1" noAdjustHandles="1" noChangeArrowheads="1" noChangeShapeType="1" noTextEdit="1"/>
              </p:cNvSpPr>
              <p:nvPr>
                <p:ph idx="1"/>
              </p:nvPr>
            </p:nvSpPr>
            <p:spPr>
              <a:xfrm>
                <a:off x="966513" y="452718"/>
                <a:ext cx="9404723" cy="6090695"/>
              </a:xfrm>
              <a:blipFill>
                <a:blip r:embed="rId2"/>
                <a:stretch>
                  <a:fillRect l="-649" t="-501" r="-584"/>
                </a:stretch>
              </a:blipFill>
            </p:spPr>
            <p:txBody>
              <a:bodyPr/>
              <a:lstStyle/>
              <a:p>
                <a:r>
                  <a:rPr lang="el-GR">
                    <a:noFill/>
                  </a:rPr>
                  <a:t> </a:t>
                </a:r>
              </a:p>
            </p:txBody>
          </p:sp>
        </mc:Fallback>
      </mc:AlternateContent>
    </p:spTree>
    <p:extLst>
      <p:ext uri="{BB962C8B-B14F-4D97-AF65-F5344CB8AC3E}">
        <p14:creationId xmlns:p14="http://schemas.microsoft.com/office/powerpoint/2010/main" val="2939739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A50D5A-CD63-ED86-BC5F-FC72243F3CEF}"/>
              </a:ext>
            </a:extLst>
          </p:cNvPr>
          <p:cNvSpPr>
            <a:spLocks noGrp="1"/>
          </p:cNvSpPr>
          <p:nvPr>
            <p:ph type="title"/>
          </p:nvPr>
        </p:nvSpPr>
        <p:spPr/>
        <p:txBody>
          <a:bodyPr/>
          <a:lstStyle/>
          <a:p>
            <a:r>
              <a:rPr lang="el-GR" dirty="0"/>
              <a:t> </a:t>
            </a:r>
          </a:p>
        </p:txBody>
      </p:sp>
      <p:graphicFrame>
        <p:nvGraphicFramePr>
          <p:cNvPr id="4" name="Θέση περιεχομένου 3">
            <a:extLst>
              <a:ext uri="{FF2B5EF4-FFF2-40B4-BE49-F238E27FC236}">
                <a16:creationId xmlns:a16="http://schemas.microsoft.com/office/drawing/2014/main" id="{619FE2A0-1391-A99D-3812-2D682872C86D}"/>
              </a:ext>
            </a:extLst>
          </p:cNvPr>
          <p:cNvGraphicFramePr>
            <a:graphicFrameLocks noGrp="1"/>
          </p:cNvGraphicFramePr>
          <p:nvPr>
            <p:ph idx="1"/>
            <p:extLst>
              <p:ext uri="{D42A27DB-BD31-4B8C-83A1-F6EECF244321}">
                <p14:modId xmlns:p14="http://schemas.microsoft.com/office/powerpoint/2010/main" val="1605319661"/>
              </p:ext>
            </p:extLst>
          </p:nvPr>
        </p:nvGraphicFramePr>
        <p:xfrm>
          <a:off x="442899" y="1399252"/>
          <a:ext cx="5389730" cy="1391090"/>
        </p:xfrm>
        <a:graphic>
          <a:graphicData uri="http://schemas.openxmlformats.org/drawingml/2006/table">
            <a:tbl>
              <a:tblPr firstRow="1" firstCol="1" bandRow="1">
                <a:tableStyleId>{8FD4443E-F989-4FC4-A0C8-D5A2AF1F390B}</a:tableStyleId>
              </a:tblPr>
              <a:tblGrid>
                <a:gridCol w="2646431">
                  <a:extLst>
                    <a:ext uri="{9D8B030D-6E8A-4147-A177-3AD203B41FA5}">
                      <a16:colId xmlns:a16="http://schemas.microsoft.com/office/drawing/2014/main" val="1101272712"/>
                    </a:ext>
                  </a:extLst>
                </a:gridCol>
                <a:gridCol w="2743299">
                  <a:extLst>
                    <a:ext uri="{9D8B030D-6E8A-4147-A177-3AD203B41FA5}">
                      <a16:colId xmlns:a16="http://schemas.microsoft.com/office/drawing/2014/main" val="2996133012"/>
                    </a:ext>
                  </a:extLst>
                </a:gridCol>
              </a:tblGrid>
              <a:tr h="720530">
                <a:tc>
                  <a:txBody>
                    <a:bodyPr/>
                    <a:lstStyle/>
                    <a:p>
                      <a:r>
                        <a:rPr lang="el-GR" sz="1100" kern="100" dirty="0">
                          <a:effectLst/>
                        </a:rPr>
                        <a:t>Ποσότητα διαρρέοντος πετρελαίου</a:t>
                      </a:r>
                      <a:r>
                        <a:rPr lang="en-US" sz="1100" kern="100" dirty="0">
                          <a:effectLst/>
                        </a:rPr>
                        <a:t> (ton)</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57514094"/>
                  </a:ext>
                </a:extLst>
              </a:tr>
              <a:tr h="139935">
                <a:tc>
                  <a:txBody>
                    <a:bodyPr/>
                    <a:lstStyle/>
                    <a:p>
                      <a:r>
                        <a:rPr lang="el-GR" sz="1100" kern="100" dirty="0">
                          <a:effectLst/>
                        </a:rPr>
                        <a:t>0-5</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46.000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71870446"/>
                  </a:ext>
                </a:extLst>
              </a:tr>
              <a:tr h="139935">
                <a:tc>
                  <a:txBody>
                    <a:bodyPr/>
                    <a:lstStyle/>
                    <a:p>
                      <a:r>
                        <a:rPr lang="el-GR" sz="1100" kern="100" dirty="0">
                          <a:effectLst/>
                        </a:rPr>
                        <a:t>5,1-20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25.300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301250"/>
                  </a:ext>
                </a:extLst>
              </a:tr>
              <a:tr h="139935">
                <a:tc>
                  <a:txBody>
                    <a:bodyPr/>
                    <a:lstStyle/>
                    <a:p>
                      <a:r>
                        <a:rPr lang="en-US" sz="1100" kern="100" dirty="0">
                          <a:effectLst/>
                        </a:rPr>
                        <a:t>20,1-100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7.500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47895495"/>
                  </a:ext>
                </a:extLst>
              </a:tr>
              <a:tr h="139935">
                <a:tc>
                  <a:txBody>
                    <a:bodyPr/>
                    <a:lstStyle/>
                    <a:p>
                      <a:r>
                        <a:rPr lang="en-US" sz="1100" kern="100" dirty="0">
                          <a:effectLst/>
                        </a:rPr>
                        <a:t>&gt;100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100" kern="100" dirty="0">
                          <a:effectLst/>
                        </a:rPr>
                        <a:t>4.000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98238528"/>
                  </a:ext>
                </a:extLst>
              </a:tr>
            </a:tbl>
          </a:graphicData>
        </a:graphic>
      </p:graphicFrame>
      <p:graphicFrame>
        <p:nvGraphicFramePr>
          <p:cNvPr id="5" name="Πίνακας 4">
            <a:extLst>
              <a:ext uri="{FF2B5EF4-FFF2-40B4-BE49-F238E27FC236}">
                <a16:creationId xmlns:a16="http://schemas.microsoft.com/office/drawing/2014/main" id="{2ED7EA21-BCBD-6D51-6EA2-A2E2E47788C9}"/>
              </a:ext>
            </a:extLst>
          </p:cNvPr>
          <p:cNvGraphicFramePr>
            <a:graphicFrameLocks noGrp="1"/>
          </p:cNvGraphicFramePr>
          <p:nvPr>
            <p:extLst>
              <p:ext uri="{D42A27DB-BD31-4B8C-83A1-F6EECF244321}">
                <p14:modId xmlns:p14="http://schemas.microsoft.com/office/powerpoint/2010/main" val="3458255914"/>
              </p:ext>
            </p:extLst>
          </p:nvPr>
        </p:nvGraphicFramePr>
        <p:xfrm>
          <a:off x="442898" y="352191"/>
          <a:ext cx="5389730" cy="690888"/>
        </p:xfrm>
        <a:graphic>
          <a:graphicData uri="http://schemas.openxmlformats.org/drawingml/2006/table">
            <a:tbl>
              <a:tblPr firstRow="1" firstCol="1" bandRow="1">
                <a:tableStyleId>{8FD4443E-F989-4FC4-A0C8-D5A2AF1F390B}</a:tableStyleId>
              </a:tblPr>
              <a:tblGrid>
                <a:gridCol w="2694865">
                  <a:extLst>
                    <a:ext uri="{9D8B030D-6E8A-4147-A177-3AD203B41FA5}">
                      <a16:colId xmlns:a16="http://schemas.microsoft.com/office/drawing/2014/main" val="1774502212"/>
                    </a:ext>
                  </a:extLst>
                </a:gridCol>
                <a:gridCol w="2694865">
                  <a:extLst>
                    <a:ext uri="{9D8B030D-6E8A-4147-A177-3AD203B41FA5}">
                      <a16:colId xmlns:a16="http://schemas.microsoft.com/office/drawing/2014/main" val="1644637183"/>
                    </a:ext>
                  </a:extLst>
                </a:gridCol>
              </a:tblGrid>
              <a:tr h="345444">
                <a:tc>
                  <a:txBody>
                    <a:bodyPr/>
                    <a:lstStyle/>
                    <a:p>
                      <a:r>
                        <a:rPr lang="el-GR" sz="1100" kern="100" dirty="0">
                          <a:effectLst/>
                        </a:rPr>
                        <a:t>Τύπος διαρρέοντος πετρελαίου</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19724824"/>
                  </a:ext>
                </a:extLst>
              </a:tr>
              <a:tr h="172722">
                <a:tc>
                  <a:txBody>
                    <a:bodyPr/>
                    <a:lstStyle/>
                    <a:p>
                      <a:r>
                        <a:rPr lang="en-US" sz="1100" kern="100" dirty="0">
                          <a:effectLst/>
                        </a:rPr>
                        <a:t>fuel oil</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41.000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44809311"/>
                  </a:ext>
                </a:extLst>
              </a:tr>
              <a:tr h="172722">
                <a:tc>
                  <a:txBody>
                    <a:bodyPr/>
                    <a:lstStyle/>
                    <a:p>
                      <a:r>
                        <a:rPr lang="en-US" sz="1100" kern="100" dirty="0">
                          <a:effectLst/>
                        </a:rPr>
                        <a:t>diesel oil</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30.600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421889"/>
                  </a:ext>
                </a:extLst>
              </a:tr>
            </a:tbl>
          </a:graphicData>
        </a:graphic>
      </p:graphicFrame>
      <p:graphicFrame>
        <p:nvGraphicFramePr>
          <p:cNvPr id="6" name="Πίνακας 5">
            <a:extLst>
              <a:ext uri="{FF2B5EF4-FFF2-40B4-BE49-F238E27FC236}">
                <a16:creationId xmlns:a16="http://schemas.microsoft.com/office/drawing/2014/main" id="{7F98EE95-9FFC-ACB6-67A8-70B6ABD7DE92}"/>
              </a:ext>
            </a:extLst>
          </p:cNvPr>
          <p:cNvGraphicFramePr>
            <a:graphicFrameLocks noGrp="1"/>
          </p:cNvGraphicFramePr>
          <p:nvPr>
            <p:extLst>
              <p:ext uri="{D42A27DB-BD31-4B8C-83A1-F6EECF244321}">
                <p14:modId xmlns:p14="http://schemas.microsoft.com/office/powerpoint/2010/main" val="1218848476"/>
              </p:ext>
            </p:extLst>
          </p:nvPr>
        </p:nvGraphicFramePr>
        <p:xfrm>
          <a:off x="442899" y="3290891"/>
          <a:ext cx="5389730" cy="1210087"/>
        </p:xfrm>
        <a:graphic>
          <a:graphicData uri="http://schemas.openxmlformats.org/drawingml/2006/table">
            <a:tbl>
              <a:tblPr firstRow="1" firstCol="1" bandRow="1">
                <a:tableStyleId>{8FD4443E-F989-4FC4-A0C8-D5A2AF1F390B}</a:tableStyleId>
              </a:tblPr>
              <a:tblGrid>
                <a:gridCol w="2600619">
                  <a:extLst>
                    <a:ext uri="{9D8B030D-6E8A-4147-A177-3AD203B41FA5}">
                      <a16:colId xmlns:a16="http://schemas.microsoft.com/office/drawing/2014/main" val="4215412663"/>
                    </a:ext>
                  </a:extLst>
                </a:gridCol>
                <a:gridCol w="2789111">
                  <a:extLst>
                    <a:ext uri="{9D8B030D-6E8A-4147-A177-3AD203B41FA5}">
                      <a16:colId xmlns:a16="http://schemas.microsoft.com/office/drawing/2014/main" val="3711187949"/>
                    </a:ext>
                  </a:extLst>
                </a:gridCol>
              </a:tblGrid>
              <a:tr h="572761">
                <a:tc>
                  <a:txBody>
                    <a:bodyPr/>
                    <a:lstStyle/>
                    <a:p>
                      <a:r>
                        <a:rPr lang="el-GR" sz="1100" kern="100" dirty="0">
                          <a:effectLst/>
                        </a:rPr>
                        <a:t>Γεωγραφική τοποθεσία</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81960032"/>
                  </a:ext>
                </a:extLst>
              </a:tr>
              <a:tr h="212442">
                <a:tc>
                  <a:txBody>
                    <a:bodyPr/>
                    <a:lstStyle/>
                    <a:p>
                      <a:r>
                        <a:rPr lang="el-GR" sz="1100" kern="100" dirty="0">
                          <a:effectLst/>
                        </a:rPr>
                        <a:t>Αιγαίο</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14.300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4362385"/>
                  </a:ext>
                </a:extLst>
              </a:tr>
              <a:tr h="212442">
                <a:tc>
                  <a:txBody>
                    <a:bodyPr/>
                    <a:lstStyle/>
                    <a:p>
                      <a:r>
                        <a:rPr lang="el-GR" sz="1100" kern="100" dirty="0">
                          <a:effectLst/>
                        </a:rPr>
                        <a:t>Ιόνιο</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53.000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17567250"/>
                  </a:ext>
                </a:extLst>
              </a:tr>
              <a:tr h="212442">
                <a:tc>
                  <a:txBody>
                    <a:bodyPr/>
                    <a:lstStyle/>
                    <a:p>
                      <a:r>
                        <a:rPr lang="el-GR" sz="1100" kern="100" dirty="0">
                          <a:effectLst/>
                        </a:rPr>
                        <a:t>Σαρωνικό</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40.000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10580237"/>
                  </a:ext>
                </a:extLst>
              </a:tr>
            </a:tbl>
          </a:graphicData>
        </a:graphic>
      </p:graphicFrame>
      <p:graphicFrame>
        <p:nvGraphicFramePr>
          <p:cNvPr id="7" name="Πίνακας 6">
            <a:extLst>
              <a:ext uri="{FF2B5EF4-FFF2-40B4-BE49-F238E27FC236}">
                <a16:creationId xmlns:a16="http://schemas.microsoft.com/office/drawing/2014/main" id="{C65E2B73-29FA-F65B-518F-7C5F668A2D89}"/>
              </a:ext>
            </a:extLst>
          </p:cNvPr>
          <p:cNvGraphicFramePr>
            <a:graphicFrameLocks noGrp="1"/>
          </p:cNvGraphicFramePr>
          <p:nvPr>
            <p:extLst>
              <p:ext uri="{D42A27DB-BD31-4B8C-83A1-F6EECF244321}">
                <p14:modId xmlns:p14="http://schemas.microsoft.com/office/powerpoint/2010/main" val="2234362729"/>
              </p:ext>
            </p:extLst>
          </p:nvPr>
        </p:nvGraphicFramePr>
        <p:xfrm>
          <a:off x="442899" y="4857151"/>
          <a:ext cx="5389730" cy="1676400"/>
        </p:xfrm>
        <a:graphic>
          <a:graphicData uri="http://schemas.openxmlformats.org/drawingml/2006/table">
            <a:tbl>
              <a:tblPr firstRow="1" firstCol="1" bandRow="1">
                <a:tableStyleId>{8FD4443E-F989-4FC4-A0C8-D5A2AF1F390B}</a:tableStyleId>
              </a:tblPr>
              <a:tblGrid>
                <a:gridCol w="2694865">
                  <a:extLst>
                    <a:ext uri="{9D8B030D-6E8A-4147-A177-3AD203B41FA5}">
                      <a16:colId xmlns:a16="http://schemas.microsoft.com/office/drawing/2014/main" val="1270750946"/>
                    </a:ext>
                  </a:extLst>
                </a:gridCol>
                <a:gridCol w="2694865">
                  <a:extLst>
                    <a:ext uri="{9D8B030D-6E8A-4147-A177-3AD203B41FA5}">
                      <a16:colId xmlns:a16="http://schemas.microsoft.com/office/drawing/2014/main" val="2122969058"/>
                    </a:ext>
                  </a:extLst>
                </a:gridCol>
              </a:tblGrid>
              <a:tr h="266117">
                <a:tc>
                  <a:txBody>
                    <a:bodyPr/>
                    <a:lstStyle/>
                    <a:p>
                      <a:r>
                        <a:rPr lang="el-GR" sz="1100" kern="100" dirty="0">
                          <a:effectLst/>
                        </a:rPr>
                        <a:t>Είδος περιοχής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4378729"/>
                  </a:ext>
                </a:extLst>
              </a:tr>
              <a:tr h="266117">
                <a:tc>
                  <a:txBody>
                    <a:bodyPr/>
                    <a:lstStyle/>
                    <a:p>
                      <a:r>
                        <a:rPr lang="en-US" sz="1100" kern="100" dirty="0">
                          <a:effectLst/>
                        </a:rPr>
                        <a:t>Port (</a:t>
                      </a:r>
                      <a:r>
                        <a:rPr lang="el-GR" sz="1100" kern="100" dirty="0">
                          <a:effectLst/>
                        </a:rPr>
                        <a:t>λιμάνι ή μαρίνα)</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39.000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73015950"/>
                  </a:ext>
                </a:extLst>
              </a:tr>
              <a:tr h="399176">
                <a:tc>
                  <a:txBody>
                    <a:bodyPr/>
                    <a:lstStyle/>
                    <a:p>
                      <a:r>
                        <a:rPr lang="en-US" sz="1100" kern="100" dirty="0">
                          <a:effectLst/>
                        </a:rPr>
                        <a:t>Offshore </a:t>
                      </a:r>
                      <a:r>
                        <a:rPr lang="el-GR" sz="1100" kern="100" dirty="0">
                          <a:effectLst/>
                        </a:rPr>
                        <a:t>(Ανοικτή θάλασσα, περιοχή αλιείας)</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25.900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09033835"/>
                  </a:ext>
                </a:extLst>
              </a:tr>
              <a:tr h="399176">
                <a:tc>
                  <a:txBody>
                    <a:bodyPr/>
                    <a:lstStyle/>
                    <a:p>
                      <a:r>
                        <a:rPr lang="en-US" sz="1100" kern="100" dirty="0">
                          <a:effectLst/>
                        </a:rPr>
                        <a:t>Nearshore</a:t>
                      </a:r>
                      <a:r>
                        <a:rPr lang="el-GR" sz="1100" kern="100" dirty="0">
                          <a:effectLst/>
                        </a:rPr>
                        <a:t> (Αγκυροβόλιο, βιομηχανική ή τουριστική περιοχή)</a:t>
                      </a:r>
                    </a:p>
                    <a:p>
                      <a:r>
                        <a:rPr lang="el-GR" sz="1100" kern="100" dirty="0">
                          <a:effectLst/>
                        </a:rPr>
                        <a:t> </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73.000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84551358"/>
                  </a:ext>
                </a:extLst>
              </a:tr>
            </a:tbl>
          </a:graphicData>
        </a:graphic>
      </p:graphicFrame>
      <p:graphicFrame>
        <p:nvGraphicFramePr>
          <p:cNvPr id="8" name="Πίνακας 7">
            <a:extLst>
              <a:ext uri="{FF2B5EF4-FFF2-40B4-BE49-F238E27FC236}">
                <a16:creationId xmlns:a16="http://schemas.microsoft.com/office/drawing/2014/main" id="{2A1C290B-782E-67F5-5813-9A568671B792}"/>
              </a:ext>
            </a:extLst>
          </p:cNvPr>
          <p:cNvGraphicFramePr>
            <a:graphicFrameLocks noGrp="1"/>
          </p:cNvGraphicFramePr>
          <p:nvPr>
            <p:extLst>
              <p:ext uri="{D42A27DB-BD31-4B8C-83A1-F6EECF244321}">
                <p14:modId xmlns:p14="http://schemas.microsoft.com/office/powerpoint/2010/main" val="2586181907"/>
              </p:ext>
            </p:extLst>
          </p:nvPr>
        </p:nvGraphicFramePr>
        <p:xfrm>
          <a:off x="6174988" y="1397969"/>
          <a:ext cx="5389730" cy="1391090"/>
        </p:xfrm>
        <a:graphic>
          <a:graphicData uri="http://schemas.openxmlformats.org/drawingml/2006/table">
            <a:tbl>
              <a:tblPr firstRow="1" firstCol="1" bandRow="1">
                <a:tableStyleId>{8FD4443E-F989-4FC4-A0C8-D5A2AF1F390B}</a:tableStyleId>
              </a:tblPr>
              <a:tblGrid>
                <a:gridCol w="2703162">
                  <a:extLst>
                    <a:ext uri="{9D8B030D-6E8A-4147-A177-3AD203B41FA5}">
                      <a16:colId xmlns:a16="http://schemas.microsoft.com/office/drawing/2014/main" val="1095460999"/>
                    </a:ext>
                  </a:extLst>
                </a:gridCol>
                <a:gridCol w="2686568">
                  <a:extLst>
                    <a:ext uri="{9D8B030D-6E8A-4147-A177-3AD203B41FA5}">
                      <a16:colId xmlns:a16="http://schemas.microsoft.com/office/drawing/2014/main" val="2199940966"/>
                    </a:ext>
                  </a:extLst>
                </a:gridCol>
              </a:tblGrid>
              <a:tr h="556436">
                <a:tc>
                  <a:txBody>
                    <a:bodyPr/>
                    <a:lstStyle/>
                    <a:p>
                      <a:r>
                        <a:rPr lang="el-GR" sz="1100" kern="100" dirty="0">
                          <a:effectLst/>
                        </a:rPr>
                        <a:t>Μήκος της προσβληθείσας ακτής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59900215"/>
                  </a:ext>
                </a:extLst>
              </a:tr>
              <a:tr h="278218">
                <a:tc>
                  <a:txBody>
                    <a:bodyPr/>
                    <a:lstStyle/>
                    <a:p>
                      <a:r>
                        <a:rPr lang="el-GR" sz="1100" kern="100" dirty="0">
                          <a:effectLst/>
                        </a:rPr>
                        <a:t>0-1</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24.500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0729597"/>
                  </a:ext>
                </a:extLst>
              </a:tr>
              <a:tr h="278218">
                <a:tc>
                  <a:txBody>
                    <a:bodyPr/>
                    <a:lstStyle/>
                    <a:p>
                      <a:r>
                        <a:rPr lang="el-GR" sz="1100" kern="100" dirty="0">
                          <a:effectLst/>
                        </a:rPr>
                        <a:t>1,1-2</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39.000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61392491"/>
                  </a:ext>
                </a:extLst>
              </a:tr>
              <a:tr h="278218">
                <a:tc>
                  <a:txBody>
                    <a:bodyPr/>
                    <a:lstStyle/>
                    <a:p>
                      <a:r>
                        <a:rPr lang="el-GR" sz="1100" kern="100" dirty="0">
                          <a:effectLst/>
                        </a:rPr>
                        <a:t>&gt;2</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58.000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30813663"/>
                  </a:ext>
                </a:extLst>
              </a:tr>
            </a:tbl>
          </a:graphicData>
        </a:graphic>
      </p:graphicFrame>
      <p:graphicFrame>
        <p:nvGraphicFramePr>
          <p:cNvPr id="9" name="Πίνακας 8">
            <a:extLst>
              <a:ext uri="{FF2B5EF4-FFF2-40B4-BE49-F238E27FC236}">
                <a16:creationId xmlns:a16="http://schemas.microsoft.com/office/drawing/2014/main" id="{C2B45C66-5A21-D049-C367-75D0CC926728}"/>
              </a:ext>
            </a:extLst>
          </p:cNvPr>
          <p:cNvGraphicFramePr>
            <a:graphicFrameLocks noGrp="1"/>
          </p:cNvGraphicFramePr>
          <p:nvPr>
            <p:extLst>
              <p:ext uri="{D42A27DB-BD31-4B8C-83A1-F6EECF244321}">
                <p14:modId xmlns:p14="http://schemas.microsoft.com/office/powerpoint/2010/main" val="378917229"/>
              </p:ext>
            </p:extLst>
          </p:nvPr>
        </p:nvGraphicFramePr>
        <p:xfrm>
          <a:off x="6174989" y="3290892"/>
          <a:ext cx="5454760" cy="1210087"/>
        </p:xfrm>
        <a:graphic>
          <a:graphicData uri="http://schemas.openxmlformats.org/drawingml/2006/table">
            <a:tbl>
              <a:tblPr firstRow="1" firstCol="1" bandRow="1">
                <a:tableStyleId>{8FD4443E-F989-4FC4-A0C8-D5A2AF1F390B}</a:tableStyleId>
              </a:tblPr>
              <a:tblGrid>
                <a:gridCol w="2681196">
                  <a:extLst>
                    <a:ext uri="{9D8B030D-6E8A-4147-A177-3AD203B41FA5}">
                      <a16:colId xmlns:a16="http://schemas.microsoft.com/office/drawing/2014/main" val="2065246151"/>
                    </a:ext>
                  </a:extLst>
                </a:gridCol>
                <a:gridCol w="2773564">
                  <a:extLst>
                    <a:ext uri="{9D8B030D-6E8A-4147-A177-3AD203B41FA5}">
                      <a16:colId xmlns:a16="http://schemas.microsoft.com/office/drawing/2014/main" val="1884163953"/>
                    </a:ext>
                  </a:extLst>
                </a:gridCol>
              </a:tblGrid>
              <a:tr h="627526">
                <a:tc>
                  <a:txBody>
                    <a:bodyPr/>
                    <a:lstStyle/>
                    <a:p>
                      <a:r>
                        <a:rPr lang="el-GR" sz="1100" kern="100" dirty="0">
                          <a:effectLst/>
                        </a:rPr>
                        <a:t>Συνολικός χρόνος αντίδρασης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1089038"/>
                  </a:ext>
                </a:extLst>
              </a:tr>
              <a:tr h="194187">
                <a:tc>
                  <a:txBody>
                    <a:bodyPr/>
                    <a:lstStyle/>
                    <a:p>
                      <a:r>
                        <a:rPr lang="el-GR" sz="1100" kern="100" dirty="0">
                          <a:effectLst/>
                        </a:rPr>
                        <a:t>1-5</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29.300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67307905"/>
                  </a:ext>
                </a:extLst>
              </a:tr>
              <a:tr h="194187">
                <a:tc>
                  <a:txBody>
                    <a:bodyPr/>
                    <a:lstStyle/>
                    <a:p>
                      <a:r>
                        <a:rPr lang="el-GR" sz="1100" kern="100" dirty="0">
                          <a:effectLst/>
                        </a:rPr>
                        <a:t>5,1-10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37.500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25828310"/>
                  </a:ext>
                </a:extLst>
              </a:tr>
              <a:tr h="194187">
                <a:tc>
                  <a:txBody>
                    <a:bodyPr/>
                    <a:lstStyle/>
                    <a:p>
                      <a:r>
                        <a:rPr lang="el-GR" sz="1100" kern="100" dirty="0">
                          <a:effectLst/>
                        </a:rPr>
                        <a:t>&gt;10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52.400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70283093"/>
                  </a:ext>
                </a:extLst>
              </a:tr>
            </a:tbl>
          </a:graphicData>
        </a:graphic>
      </p:graphicFrame>
      <p:graphicFrame>
        <p:nvGraphicFramePr>
          <p:cNvPr id="10" name="Πίνακας 9">
            <a:extLst>
              <a:ext uri="{FF2B5EF4-FFF2-40B4-BE49-F238E27FC236}">
                <a16:creationId xmlns:a16="http://schemas.microsoft.com/office/drawing/2014/main" id="{1D6ED75C-368F-5549-71FB-C913108E18BE}"/>
              </a:ext>
            </a:extLst>
          </p:cNvPr>
          <p:cNvGraphicFramePr>
            <a:graphicFrameLocks noGrp="1"/>
          </p:cNvGraphicFramePr>
          <p:nvPr>
            <p:extLst>
              <p:ext uri="{D42A27DB-BD31-4B8C-83A1-F6EECF244321}">
                <p14:modId xmlns:p14="http://schemas.microsoft.com/office/powerpoint/2010/main" val="2818016520"/>
              </p:ext>
            </p:extLst>
          </p:nvPr>
        </p:nvGraphicFramePr>
        <p:xfrm>
          <a:off x="6174987" y="5114718"/>
          <a:ext cx="5454760" cy="744544"/>
        </p:xfrm>
        <a:graphic>
          <a:graphicData uri="http://schemas.openxmlformats.org/drawingml/2006/table">
            <a:tbl>
              <a:tblPr firstRow="1" firstCol="1" bandRow="1">
                <a:tableStyleId>{8FD4443E-F989-4FC4-A0C8-D5A2AF1F390B}</a:tableStyleId>
              </a:tblPr>
              <a:tblGrid>
                <a:gridCol w="2727380">
                  <a:extLst>
                    <a:ext uri="{9D8B030D-6E8A-4147-A177-3AD203B41FA5}">
                      <a16:colId xmlns:a16="http://schemas.microsoft.com/office/drawing/2014/main" val="2801739032"/>
                    </a:ext>
                  </a:extLst>
                </a:gridCol>
                <a:gridCol w="2727380">
                  <a:extLst>
                    <a:ext uri="{9D8B030D-6E8A-4147-A177-3AD203B41FA5}">
                      <a16:colId xmlns:a16="http://schemas.microsoft.com/office/drawing/2014/main" val="767747994"/>
                    </a:ext>
                  </a:extLst>
                </a:gridCol>
              </a:tblGrid>
              <a:tr h="496363">
                <a:tc>
                  <a:txBody>
                    <a:bodyPr/>
                    <a:lstStyle/>
                    <a:p>
                      <a:r>
                        <a:rPr lang="el-GR" sz="1100" kern="100" dirty="0">
                          <a:effectLst/>
                        </a:rPr>
                        <a:t>Μέθοδος απορρύπανσης</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Μέσο κόστος απορρύπανσης ανά τόνο διαρρέοντος πετρελαίου (€/</a:t>
                      </a:r>
                      <a:r>
                        <a:rPr lang="en-US" sz="1100" kern="100" dirty="0">
                          <a:effectLst/>
                        </a:rPr>
                        <a:t>ton</a:t>
                      </a:r>
                      <a:r>
                        <a:rPr lang="el-GR" sz="1100" kern="100" dirty="0">
                          <a:effectLst/>
                        </a:rPr>
                        <a:t>)</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6753867"/>
                  </a:ext>
                </a:extLst>
              </a:tr>
              <a:tr h="248181">
                <a:tc>
                  <a:txBody>
                    <a:bodyPr/>
                    <a:lstStyle/>
                    <a:p>
                      <a:r>
                        <a:rPr lang="el-GR" sz="1100" kern="100" dirty="0">
                          <a:effectLst/>
                        </a:rPr>
                        <a:t>Μηχανικά μέσα</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r>
                        <a:rPr lang="el-GR" sz="1100" kern="100" dirty="0">
                          <a:effectLst/>
                        </a:rPr>
                        <a:t>37.200</a:t>
                      </a:r>
                      <a:endParaRPr lang="el-GR" sz="11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28796243"/>
                  </a:ext>
                </a:extLst>
              </a:tr>
            </a:tbl>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0104FF6-FCB4-9D1A-76BA-ECFD3F6BD4F7}"/>
                  </a:ext>
                </a:extLst>
              </p:cNvPr>
              <p:cNvSpPr txBox="1"/>
              <p:nvPr/>
            </p:nvSpPr>
            <p:spPr>
              <a:xfrm>
                <a:off x="179540" y="-22307"/>
                <a:ext cx="93314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𝐓</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r>
                        <a:rPr lang="el-GR" sz="1800" b="0" i="0"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m:t>
                      </m:r>
                    </m:oMath>
                  </m:oMathPara>
                </a14:m>
                <a:endParaRPr lang="el-GR" dirty="0"/>
              </a:p>
            </p:txBody>
          </p:sp>
        </mc:Choice>
        <mc:Fallback xmlns="">
          <p:sp>
            <p:nvSpPr>
              <p:cNvPr id="14" name="TextBox 13">
                <a:extLst>
                  <a:ext uri="{FF2B5EF4-FFF2-40B4-BE49-F238E27FC236}">
                    <a16:creationId xmlns:a16="http://schemas.microsoft.com/office/drawing/2014/main" id="{D0104FF6-FCB4-9D1A-76BA-ECFD3F6BD4F7}"/>
                  </a:ext>
                </a:extLst>
              </p:cNvPr>
              <p:cNvSpPr txBox="1">
                <a:spLocks noRot="1" noChangeAspect="1" noMove="1" noResize="1" noEditPoints="1" noAdjustHandles="1" noChangeArrowheads="1" noChangeShapeType="1" noTextEdit="1"/>
              </p:cNvSpPr>
              <p:nvPr/>
            </p:nvSpPr>
            <p:spPr>
              <a:xfrm>
                <a:off x="179540" y="-22307"/>
                <a:ext cx="933141" cy="369332"/>
              </a:xfrm>
              <a:prstGeom prst="rect">
                <a:avLst/>
              </a:prstGeom>
              <a:blipFill>
                <a:blip r:embed="rId2"/>
                <a:stretch>
                  <a:fillRect b="-9836"/>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C73349C-A0E4-D329-8948-230EF7EFF2B9}"/>
                  </a:ext>
                </a:extLst>
              </p:cNvPr>
              <p:cNvSpPr txBox="1"/>
              <p:nvPr/>
            </p:nvSpPr>
            <p:spPr>
              <a:xfrm>
                <a:off x="442898" y="1036500"/>
                <a:ext cx="669783"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𝐒</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5" name="TextBox 14">
                <a:extLst>
                  <a:ext uri="{FF2B5EF4-FFF2-40B4-BE49-F238E27FC236}">
                    <a16:creationId xmlns:a16="http://schemas.microsoft.com/office/drawing/2014/main" id="{DC73349C-A0E4-D329-8948-230EF7EFF2B9}"/>
                  </a:ext>
                </a:extLst>
              </p:cNvPr>
              <p:cNvSpPr txBox="1">
                <a:spLocks noRot="1" noChangeAspect="1" noMove="1" noResize="1" noEditPoints="1" noAdjustHandles="1" noChangeArrowheads="1" noChangeShapeType="1" noTextEdit="1"/>
              </p:cNvSpPr>
              <p:nvPr/>
            </p:nvSpPr>
            <p:spPr>
              <a:xfrm>
                <a:off x="442898" y="1036500"/>
                <a:ext cx="669783" cy="369332"/>
              </a:xfrm>
              <a:prstGeom prst="rect">
                <a:avLst/>
              </a:prstGeom>
              <a:blipFill>
                <a:blip r:embed="rId3"/>
                <a:stretch>
                  <a:fillRect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EAA2191-3BE5-C9BB-0CD6-003D8705F01D}"/>
                  </a:ext>
                </a:extLst>
              </p:cNvPr>
              <p:cNvSpPr txBox="1"/>
              <p:nvPr/>
            </p:nvSpPr>
            <p:spPr>
              <a:xfrm>
                <a:off x="442897" y="2929985"/>
                <a:ext cx="91538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𝐋</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6" name="TextBox 15">
                <a:extLst>
                  <a:ext uri="{FF2B5EF4-FFF2-40B4-BE49-F238E27FC236}">
                    <a16:creationId xmlns:a16="http://schemas.microsoft.com/office/drawing/2014/main" id="{BEAA2191-3BE5-C9BB-0CD6-003D8705F01D}"/>
                  </a:ext>
                </a:extLst>
              </p:cNvPr>
              <p:cNvSpPr txBox="1">
                <a:spLocks noRot="1" noChangeAspect="1" noMove="1" noResize="1" noEditPoints="1" noAdjustHandles="1" noChangeArrowheads="1" noChangeShapeType="1" noTextEdit="1"/>
              </p:cNvSpPr>
              <p:nvPr/>
            </p:nvSpPr>
            <p:spPr>
              <a:xfrm>
                <a:off x="442897" y="2929985"/>
                <a:ext cx="915385" cy="369332"/>
              </a:xfrm>
              <a:prstGeom prst="rect">
                <a:avLst/>
              </a:prstGeom>
              <a:blipFill>
                <a:blip r:embed="rId4"/>
                <a:stretch>
                  <a:fillRect t="-10000"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7D267BF-30B0-62A6-FA6A-D8C886D9CCD2}"/>
                  </a:ext>
                </a:extLst>
              </p:cNvPr>
              <p:cNvSpPr txBox="1"/>
              <p:nvPr/>
            </p:nvSpPr>
            <p:spPr>
              <a:xfrm>
                <a:off x="442897" y="4500978"/>
                <a:ext cx="57803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𝐥</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7" name="TextBox 16">
                <a:extLst>
                  <a:ext uri="{FF2B5EF4-FFF2-40B4-BE49-F238E27FC236}">
                    <a16:creationId xmlns:a16="http://schemas.microsoft.com/office/drawing/2014/main" id="{A7D267BF-30B0-62A6-FA6A-D8C886D9CCD2}"/>
                  </a:ext>
                </a:extLst>
              </p:cNvPr>
              <p:cNvSpPr txBox="1">
                <a:spLocks noRot="1" noChangeAspect="1" noMove="1" noResize="1" noEditPoints="1" noAdjustHandles="1" noChangeArrowheads="1" noChangeShapeType="1" noTextEdit="1"/>
              </p:cNvSpPr>
              <p:nvPr/>
            </p:nvSpPr>
            <p:spPr>
              <a:xfrm>
                <a:off x="442897" y="4500978"/>
                <a:ext cx="578035" cy="369332"/>
              </a:xfrm>
              <a:prstGeom prst="rect">
                <a:avLst/>
              </a:prstGeom>
              <a:blipFill>
                <a:blip r:embed="rId5"/>
                <a:stretch>
                  <a:fillRect l="-1064"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1DF7FED-075D-1844-D29E-1AA79AF1D3FC}"/>
                  </a:ext>
                </a:extLst>
              </p:cNvPr>
              <p:cNvSpPr txBox="1"/>
              <p:nvPr/>
            </p:nvSpPr>
            <p:spPr>
              <a:xfrm>
                <a:off x="6174987" y="1043079"/>
                <a:ext cx="1060314"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𝐎</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t>:</a:t>
                </a:r>
              </a:p>
            </p:txBody>
          </p:sp>
        </mc:Choice>
        <mc:Fallback xmlns="">
          <p:sp>
            <p:nvSpPr>
              <p:cNvPr id="18" name="TextBox 17">
                <a:extLst>
                  <a:ext uri="{FF2B5EF4-FFF2-40B4-BE49-F238E27FC236}">
                    <a16:creationId xmlns:a16="http://schemas.microsoft.com/office/drawing/2014/main" id="{E1DF7FED-075D-1844-D29E-1AA79AF1D3FC}"/>
                  </a:ext>
                </a:extLst>
              </p:cNvPr>
              <p:cNvSpPr txBox="1">
                <a:spLocks noRot="1" noChangeAspect="1" noMove="1" noResize="1" noEditPoints="1" noAdjustHandles="1" noChangeArrowheads="1" noChangeShapeType="1" noTextEdit="1"/>
              </p:cNvSpPr>
              <p:nvPr/>
            </p:nvSpPr>
            <p:spPr>
              <a:xfrm>
                <a:off x="6174987" y="1043079"/>
                <a:ext cx="1060314" cy="369332"/>
              </a:xfrm>
              <a:prstGeom prst="rect">
                <a:avLst/>
              </a:prstGeom>
              <a:blipFill>
                <a:blip r:embed="rId6"/>
                <a:stretch>
                  <a:fillRect t="-8197" b="-24590"/>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13A5272-3D82-2BEE-E8D6-C750A5705C05}"/>
                  </a:ext>
                </a:extLst>
              </p:cNvPr>
              <p:cNvSpPr txBox="1"/>
              <p:nvPr/>
            </p:nvSpPr>
            <p:spPr>
              <a:xfrm>
                <a:off x="6126728" y="2887008"/>
                <a:ext cx="915385"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n-US"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𝐑</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19" name="TextBox 18">
                <a:extLst>
                  <a:ext uri="{FF2B5EF4-FFF2-40B4-BE49-F238E27FC236}">
                    <a16:creationId xmlns:a16="http://schemas.microsoft.com/office/drawing/2014/main" id="{C13A5272-3D82-2BEE-E8D6-C750A5705C05}"/>
                  </a:ext>
                </a:extLst>
              </p:cNvPr>
              <p:cNvSpPr txBox="1">
                <a:spLocks noRot="1" noChangeAspect="1" noMove="1" noResize="1" noEditPoints="1" noAdjustHandles="1" noChangeArrowheads="1" noChangeShapeType="1" noTextEdit="1"/>
              </p:cNvSpPr>
              <p:nvPr/>
            </p:nvSpPr>
            <p:spPr>
              <a:xfrm>
                <a:off x="6126728" y="2887008"/>
                <a:ext cx="915385" cy="369332"/>
              </a:xfrm>
              <a:prstGeom prst="rect">
                <a:avLst/>
              </a:prstGeom>
              <a:blipFill>
                <a:blip r:embed="rId7"/>
                <a:stretch>
                  <a:fillRect t="-10000" b="-26667"/>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CEAE9F5-D44B-2DE6-F819-76E704472712}"/>
                  </a:ext>
                </a:extLst>
              </p:cNvPr>
              <p:cNvSpPr txBox="1"/>
              <p:nvPr/>
            </p:nvSpPr>
            <p:spPr>
              <a:xfrm>
                <a:off x="6174987" y="4694522"/>
                <a:ext cx="802862" cy="369332"/>
              </a:xfrm>
              <a:prstGeom prst="rect">
                <a:avLst/>
              </a:prstGeom>
              <a:noFill/>
            </p:spPr>
            <p:txBody>
              <a:bodyPr wrap="square" rtlCol="0">
                <a:spAutoFit/>
              </a:bodyPr>
              <a:lstStyle/>
              <a:p>
                <a14:m>
                  <m:oMath xmlns:m="http://schemas.openxmlformats.org/officeDocument/2006/math">
                    <m:sSub>
                      <m:sSubPr>
                        <m:ctrlPr>
                          <a:rPr lang="el-GR" sz="1800" b="1" i="1" smtClean="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ctrlPr>
                      </m:sSubPr>
                      <m:e>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𝚳</m:t>
                        </m:r>
                      </m:e>
                      <m:sub>
                        <m:r>
                          <a:rPr lang="el-GR" sz="1800" b="1" i="0">
                            <a:solidFill>
                              <a:schemeClr val="tx1"/>
                            </a:solidFill>
                            <a:effectLst>
                              <a:outerShdw blurRad="38100" dist="38100" dir="2700000" algn="tl">
                                <a:srgbClr val="000000">
                                  <a:alpha val="43137"/>
                                </a:srgbClr>
                              </a:outerShdw>
                            </a:effectLst>
                            <a:latin typeface="Cambria Math" panose="02040503050406030204" pitchFamily="18" charset="0"/>
                            <a:ea typeface="Times New Roman" panose="02020603050405020304" pitchFamily="18" charset="0"/>
                          </a:rPr>
                          <m:t>𝐢</m:t>
                        </m:r>
                      </m:sub>
                    </m:sSub>
                  </m:oMath>
                </a14:m>
                <a:r>
                  <a:rPr lang="el-GR" dirty="0">
                    <a:solidFill>
                      <a:schemeClr val="tx1"/>
                    </a:solidFill>
                  </a:rPr>
                  <a:t>:</a:t>
                </a:r>
                <a:endParaRPr lang="el-GR" dirty="0"/>
              </a:p>
            </p:txBody>
          </p:sp>
        </mc:Choice>
        <mc:Fallback xmlns="">
          <p:sp>
            <p:nvSpPr>
              <p:cNvPr id="20" name="TextBox 19">
                <a:extLst>
                  <a:ext uri="{FF2B5EF4-FFF2-40B4-BE49-F238E27FC236}">
                    <a16:creationId xmlns:a16="http://schemas.microsoft.com/office/drawing/2014/main" id="{DCEAE9F5-D44B-2DE6-F819-76E704472712}"/>
                  </a:ext>
                </a:extLst>
              </p:cNvPr>
              <p:cNvSpPr txBox="1">
                <a:spLocks noRot="1" noChangeAspect="1" noMove="1" noResize="1" noEditPoints="1" noAdjustHandles="1" noChangeArrowheads="1" noChangeShapeType="1" noTextEdit="1"/>
              </p:cNvSpPr>
              <p:nvPr/>
            </p:nvSpPr>
            <p:spPr>
              <a:xfrm>
                <a:off x="6174987" y="4694522"/>
                <a:ext cx="802862" cy="369332"/>
              </a:xfrm>
              <a:prstGeom prst="rect">
                <a:avLst/>
              </a:prstGeom>
              <a:blipFill>
                <a:blip r:embed="rId8"/>
                <a:stretch>
                  <a:fillRect t="-8197" b="-24590"/>
                </a:stretch>
              </a:blipFill>
            </p:spPr>
            <p:txBody>
              <a:bodyPr/>
              <a:lstStyle/>
              <a:p>
                <a:r>
                  <a:rPr lang="el-GR">
                    <a:noFill/>
                  </a:rPr>
                  <a:t> </a:t>
                </a:r>
              </a:p>
            </p:txBody>
          </p:sp>
        </mc:Fallback>
      </mc:AlternateContent>
    </p:spTree>
    <p:extLst>
      <p:ext uri="{BB962C8B-B14F-4D97-AF65-F5344CB8AC3E}">
        <p14:creationId xmlns:p14="http://schemas.microsoft.com/office/powerpoint/2010/main" val="3003038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Ιόν">
  <a:themeElements>
    <a:clrScheme name="Ιό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Ιό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Ιό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Έγγραφο" ma:contentTypeID="0x010100E7692C7E0B39CE439896285E7078776E" ma:contentTypeVersion="2" ma:contentTypeDescription="Δημιουργία νέου εγγράφου" ma:contentTypeScope="" ma:versionID="9866896f827065ffd12a701222c4937e">
  <xsd:schema xmlns:xsd="http://www.w3.org/2001/XMLSchema" xmlns:xs="http://www.w3.org/2001/XMLSchema" xmlns:p="http://schemas.microsoft.com/office/2006/metadata/properties" xmlns:ns3="a0fb39ed-a497-43f1-9f88-7694bb84df72" targetNamespace="http://schemas.microsoft.com/office/2006/metadata/properties" ma:root="true" ma:fieldsID="eb0b6f05efa6bcad7e89b6e28eaa5b6c" ns3:_="">
    <xsd:import namespace="a0fb39ed-a497-43f1-9f88-7694bb84df72"/>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fb39ed-a497-43f1-9f88-7694bb84df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FA32A5-6AA3-4766-8187-68B15DA082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fb39ed-a497-43f1-9f88-7694bb84df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EE8714C-D628-45C6-B2F4-0284E2B1178E}">
  <ds:schemaRefs>
    <ds:schemaRef ds:uri="http://schemas.microsoft.com/office/2006/documentManagement/types"/>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a0fb39ed-a497-43f1-9f88-7694bb84df72"/>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FD3E031-7922-410F-B0F1-CF8CCAEBEA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187</TotalTime>
  <Words>612</Words>
  <Application>Microsoft Office PowerPoint</Application>
  <PresentationFormat>Ευρεία οθόνη</PresentationFormat>
  <Paragraphs>89</Paragraphs>
  <Slides>5</Slides>
  <Notes>0</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5</vt:i4>
      </vt:variant>
    </vt:vector>
  </HeadingPairs>
  <TitlesOfParts>
    <vt:vector size="13" baseType="lpstr">
      <vt:lpstr>Arial</vt:lpstr>
      <vt:lpstr>Calibri</vt:lpstr>
      <vt:lpstr>Cambria Math</vt:lpstr>
      <vt:lpstr>Century Gothic</vt:lpstr>
      <vt:lpstr>Times New Roman</vt:lpstr>
      <vt:lpstr>Wingdings</vt:lpstr>
      <vt:lpstr>Wingdings 3</vt:lpstr>
      <vt:lpstr>Ιόν</vt:lpstr>
      <vt:lpstr>Μαθηματικά Προβλήματα για την Πετρελαϊκή Ρύπανση στο Θαλάσσιο Χώρο</vt:lpstr>
      <vt:lpstr>Παρουσίαση του PowerPoint</vt:lpstr>
      <vt:lpstr>Παρουσίαση του PowerPoint</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Μαθηματικά Προβλήματα για την Πετρελαϊκή Ρύπανση στο Θαλάσσιο Χώρο</dc:title>
  <dc:creator>ant1goni1@outlook.com.gr</dc:creator>
  <cp:lastModifiedBy>Παναγιώτης Καβαλλάρης</cp:lastModifiedBy>
  <cp:revision>16</cp:revision>
  <dcterms:created xsi:type="dcterms:W3CDTF">2023-12-16T23:45:21Z</dcterms:created>
  <dcterms:modified xsi:type="dcterms:W3CDTF">2024-01-05T21:03:13Z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0x010100E7692C7E0B39CE439896285E7078776E</vt:lpwstr>
  </property>
</Properties>
</file>